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Average"/>
      <p:regular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Averag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Oswald-bold.fntdata"/><Relationship Id="rId10" Type="http://schemas.openxmlformats.org/officeDocument/2006/relationships/slide" Target="slides/slide5.xml"/><Relationship Id="rId54"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acfe01923_0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acfe0192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acfe01923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acfe0192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acfe01923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acfe0192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acfe01923_0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acfe0192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acfe01923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acfe0192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acfe01923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acfe0192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acfe01923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acfe0192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cbcff3d2e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cbcff3d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acfe0192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acfe01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acfe0192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acfe019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acfe01923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acfe0192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acfe01923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acfe0192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acfe01923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acfe019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acfe01923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acfe019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acfe01923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acfe019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acfe01923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acfe019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acfe01923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acfe0192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acfe01923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acfe0192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acfe01923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acfe0192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cfe01923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cfe0192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acfe01923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acfe0192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acfe01923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acfe0192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acfe01923_0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acfe0192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acfe01923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acfe0192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acfe01923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acfe0192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acfe01923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acfe019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acfe01923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acfe0192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acfe01923_0_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acfe0192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acfe01923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acfe0192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acfe01923_0_2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acfe0192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acfe01923_0_2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acfe0192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acfe01923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acfe0192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acfe01923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acfe0192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acfe01923_0_2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acfe0192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acfe01923_0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acfe0192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acfe01923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acfe0192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acfe01923_0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acfe0192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acfe01923_0_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acfe0192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acfe01923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acfe0192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acfe01923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acfe0192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acfe01923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acfe0192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9acfe01923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9acfe0192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acfe01923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acfe0192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acfe01923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acfe0192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acfe01923_0_2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acfe0192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401275"/>
            <a:ext cx="7801500" cy="231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LSTM Neural Networks for the Future Valuation of </a:t>
            </a:r>
            <a:r>
              <a:rPr lang="en"/>
              <a:t>Investments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October 6, 2020</a:t>
            </a:r>
            <a:endParaRPr/>
          </a:p>
          <a:p>
            <a:pPr indent="0" lvl="0" marL="0" rtl="0" algn="ctr">
              <a:spcBef>
                <a:spcPts val="0"/>
              </a:spcBef>
              <a:spcAft>
                <a:spcPts val="0"/>
              </a:spcAft>
              <a:buNone/>
            </a:pPr>
            <a:r>
              <a:rPr lang="en"/>
              <a:t>By Zachary M. Wing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VWAP</a:t>
            </a:r>
            <a:endParaRPr/>
          </a:p>
        </p:txBody>
      </p:sp>
      <p:pic>
        <p:nvPicPr>
          <p:cNvPr id="115" name="Google Shape;115;p22"/>
          <p:cNvPicPr preferRelativeResize="0"/>
          <p:nvPr/>
        </p:nvPicPr>
        <p:blipFill>
          <a:blip r:embed="rId3">
            <a:alphaModFix/>
          </a:blip>
          <a:stretch>
            <a:fillRect/>
          </a:stretch>
        </p:blipFill>
        <p:spPr>
          <a:xfrm>
            <a:off x="1514275" y="1017725"/>
            <a:ext cx="6783995"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a:t>
            </a:r>
            <a:endParaRPr/>
          </a:p>
        </p:txBody>
      </p:sp>
      <p:pic>
        <p:nvPicPr>
          <p:cNvPr id="121" name="Google Shape;121;p23"/>
          <p:cNvPicPr preferRelativeResize="0"/>
          <p:nvPr/>
        </p:nvPicPr>
        <p:blipFill>
          <a:blip r:embed="rId3">
            <a:alphaModFix/>
          </a:blip>
          <a:stretch>
            <a:fillRect/>
          </a:stretch>
        </p:blipFill>
        <p:spPr>
          <a:xfrm>
            <a:off x="810113" y="1017725"/>
            <a:ext cx="7523777"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127" name="Google Shape;127;p24"/>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ARIMA uses past data </a:t>
            </a:r>
            <a:r>
              <a:rPr lang="en"/>
              <a:t>understand</a:t>
            </a:r>
            <a:r>
              <a:rPr lang="en"/>
              <a:t> patterns</a:t>
            </a:r>
            <a:endParaRPr/>
          </a:p>
          <a:p>
            <a:pPr indent="-342900" lvl="0" marL="457200" rtl="0" algn="l">
              <a:spcBef>
                <a:spcPts val="0"/>
              </a:spcBef>
              <a:spcAft>
                <a:spcPts val="0"/>
              </a:spcAft>
              <a:buSzPts val="1800"/>
              <a:buChar char="●"/>
            </a:pPr>
            <a:r>
              <a:rPr lang="en"/>
              <a:t>Captured the </a:t>
            </a:r>
            <a:r>
              <a:rPr lang="en"/>
              <a:t>increasing</a:t>
            </a:r>
            <a:r>
              <a:rPr lang="en"/>
              <a:t> trend</a:t>
            </a:r>
            <a:endParaRPr/>
          </a:p>
          <a:p>
            <a:pPr indent="-342900" lvl="0" marL="457200" rtl="0" algn="l">
              <a:spcBef>
                <a:spcPts val="0"/>
              </a:spcBef>
              <a:spcAft>
                <a:spcPts val="0"/>
              </a:spcAft>
              <a:buSzPts val="1800"/>
              <a:buChar char="●"/>
            </a:pPr>
            <a:r>
              <a:rPr lang="en"/>
              <a:t>Does not capture seasonality</a:t>
            </a:r>
            <a:endParaRPr/>
          </a:p>
          <a:p>
            <a:pPr indent="-342900" lvl="0" marL="457200" rtl="0" algn="l">
              <a:spcBef>
                <a:spcPts val="0"/>
              </a:spcBef>
              <a:spcAft>
                <a:spcPts val="0"/>
              </a:spcAft>
              <a:buSzPts val="1800"/>
              <a:buChar char="●"/>
            </a:pPr>
            <a:r>
              <a:rPr lang="en"/>
              <a:t>Not close to real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Prophet</a:t>
            </a:r>
            <a:endParaRPr/>
          </a:p>
        </p:txBody>
      </p:sp>
      <p:pic>
        <p:nvPicPr>
          <p:cNvPr id="133" name="Google Shape;133;p25"/>
          <p:cNvPicPr preferRelativeResize="0"/>
          <p:nvPr/>
        </p:nvPicPr>
        <p:blipFill>
          <a:blip r:embed="rId3">
            <a:alphaModFix/>
          </a:blip>
          <a:stretch>
            <a:fillRect/>
          </a:stretch>
        </p:blipFill>
        <p:spPr>
          <a:xfrm>
            <a:off x="756013" y="1017725"/>
            <a:ext cx="7631973"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Prophet</a:t>
            </a:r>
            <a:endParaRPr/>
          </a:p>
        </p:txBody>
      </p:sp>
      <p:sp>
        <p:nvSpPr>
          <p:cNvPr id="139" name="Google Shape;139;p26"/>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Prophet</a:t>
            </a:r>
            <a:r>
              <a:rPr lang="en"/>
              <a:t> was created by Facebook and is open source</a:t>
            </a:r>
            <a:endParaRPr/>
          </a:p>
          <a:p>
            <a:pPr indent="-342900" lvl="0" marL="457200" rtl="0" algn="l">
              <a:spcBef>
                <a:spcPts val="0"/>
              </a:spcBef>
              <a:spcAft>
                <a:spcPts val="0"/>
              </a:spcAft>
              <a:buSzPts val="1800"/>
              <a:buChar char="●"/>
            </a:pPr>
            <a:r>
              <a:rPr lang="en"/>
              <a:t>Uses past data understand patterns</a:t>
            </a:r>
            <a:endParaRPr/>
          </a:p>
          <a:p>
            <a:pPr indent="-342900" lvl="0" marL="457200" rtl="0" algn="l">
              <a:spcBef>
                <a:spcPts val="0"/>
              </a:spcBef>
              <a:spcAft>
                <a:spcPts val="0"/>
              </a:spcAft>
              <a:buSzPts val="1800"/>
              <a:buChar char="●"/>
            </a:pPr>
            <a:r>
              <a:rPr lang="en"/>
              <a:t>Captured the increasing trend</a:t>
            </a:r>
            <a:endParaRPr/>
          </a:p>
          <a:p>
            <a:pPr indent="-342900" lvl="0" marL="457200" rtl="0" algn="l">
              <a:spcBef>
                <a:spcPts val="0"/>
              </a:spcBef>
              <a:spcAft>
                <a:spcPts val="0"/>
              </a:spcAft>
              <a:buSzPts val="1800"/>
              <a:buChar char="●"/>
            </a:pPr>
            <a:r>
              <a:rPr lang="en"/>
              <a:t>Typically Prophet does good capturing trend and seasonality on time series data</a:t>
            </a:r>
            <a:endParaRPr/>
          </a:p>
          <a:p>
            <a:pPr indent="-342900" lvl="0" marL="457200" rtl="0" algn="l">
              <a:spcBef>
                <a:spcPts val="0"/>
              </a:spcBef>
              <a:spcAft>
                <a:spcPts val="0"/>
              </a:spcAft>
              <a:buSzPts val="1800"/>
              <a:buChar char="●"/>
            </a:pPr>
            <a:r>
              <a:rPr lang="en"/>
              <a:t>In actual case does not work as well on stock market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Steps of the Project</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Browsed T. Rowe Price Mutual Funds</a:t>
            </a:r>
            <a:endParaRPr/>
          </a:p>
          <a:p>
            <a:pPr indent="-342900" lvl="0" marL="457200" rtl="0" algn="l">
              <a:spcBef>
                <a:spcPts val="0"/>
              </a:spcBef>
              <a:spcAft>
                <a:spcPts val="0"/>
              </a:spcAft>
              <a:buSzPts val="1800"/>
              <a:buChar char="●"/>
            </a:pPr>
            <a:r>
              <a:rPr lang="en"/>
              <a:t>Chose Communications and Technology Fund</a:t>
            </a:r>
            <a:endParaRPr/>
          </a:p>
          <a:p>
            <a:pPr indent="-342900" lvl="0" marL="457200" rtl="0" algn="l">
              <a:spcBef>
                <a:spcPts val="0"/>
              </a:spcBef>
              <a:spcAft>
                <a:spcPts val="0"/>
              </a:spcAft>
              <a:buSzPts val="1800"/>
              <a:buChar char="●"/>
            </a:pPr>
            <a:r>
              <a:rPr lang="en"/>
              <a:t>Downloaded the End of Q2 portfolio holdings</a:t>
            </a:r>
            <a:endParaRPr/>
          </a:p>
          <a:p>
            <a:pPr indent="-342900" lvl="0" marL="457200" rtl="0" algn="l">
              <a:spcBef>
                <a:spcPts val="0"/>
              </a:spcBef>
              <a:spcAft>
                <a:spcPts val="0"/>
              </a:spcAft>
              <a:buSzPts val="1800"/>
              <a:buChar char="●"/>
            </a:pPr>
            <a:r>
              <a:rPr lang="en"/>
              <a:t>10 largest investments by capital are the 10 used for the project.</a:t>
            </a:r>
            <a:endParaRPr/>
          </a:p>
          <a:p>
            <a:pPr indent="-342900" lvl="0" marL="457200" rtl="0" algn="l">
              <a:spcBef>
                <a:spcPts val="0"/>
              </a:spcBef>
              <a:spcAft>
                <a:spcPts val="0"/>
              </a:spcAft>
              <a:buSzPts val="1800"/>
              <a:buChar char="●"/>
            </a:pPr>
            <a:r>
              <a:rPr lang="en"/>
              <a:t>Downloaded daily prices from Yahoo Finance under </a:t>
            </a:r>
            <a:r>
              <a:rPr lang="en"/>
              <a:t>historical data</a:t>
            </a:r>
            <a:r>
              <a:rPr lang="en"/>
              <a:t>.</a:t>
            </a:r>
            <a:endParaRPr/>
          </a:p>
          <a:p>
            <a:pPr indent="-342900" lvl="0" marL="457200" rtl="0" algn="l">
              <a:spcBef>
                <a:spcPts val="0"/>
              </a:spcBef>
              <a:spcAft>
                <a:spcPts val="0"/>
              </a:spcAft>
              <a:buSzPts val="1800"/>
              <a:buChar char="●"/>
            </a:pPr>
            <a:r>
              <a:rPr lang="en"/>
              <a:t>Created spreadsheet to display the data of the 10 investments from the pdf </a:t>
            </a:r>
            <a:endParaRPr/>
          </a:p>
          <a:p>
            <a:pPr indent="-317500" lvl="1" marL="914400" rtl="0" algn="l">
              <a:spcBef>
                <a:spcPts val="0"/>
              </a:spcBef>
              <a:spcAft>
                <a:spcPts val="0"/>
              </a:spcAft>
              <a:buSzPts val="1400"/>
              <a:buChar char="○"/>
            </a:pPr>
            <a:r>
              <a:rPr lang="en"/>
              <a:t>Name, Shares, Value ($), and % of Top 10.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Investments Used</a:t>
            </a:r>
            <a:endParaRPr/>
          </a:p>
        </p:txBody>
      </p:sp>
      <p:pic>
        <p:nvPicPr>
          <p:cNvPr id="151" name="Google Shape;151;p28"/>
          <p:cNvPicPr preferRelativeResize="0"/>
          <p:nvPr/>
        </p:nvPicPr>
        <p:blipFill rotWithShape="1">
          <a:blip r:embed="rId3">
            <a:alphaModFix/>
          </a:blip>
          <a:srcRect b="0" l="0" r="0" t="28515"/>
          <a:stretch/>
        </p:blipFill>
        <p:spPr>
          <a:xfrm>
            <a:off x="425213" y="1325400"/>
            <a:ext cx="8293575" cy="3458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Repeated Steps</a:t>
            </a:r>
            <a:endParaRPr/>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The </a:t>
            </a:r>
            <a:r>
              <a:rPr lang="en"/>
              <a:t>Following</a:t>
            </a:r>
            <a:r>
              <a:rPr lang="en"/>
              <a:t> Steps were repeated for each Stock</a:t>
            </a:r>
            <a:endParaRPr/>
          </a:p>
          <a:p>
            <a:pPr indent="-342900" lvl="0" marL="457200" rtl="0" algn="l">
              <a:spcBef>
                <a:spcPts val="1600"/>
              </a:spcBef>
              <a:spcAft>
                <a:spcPts val="0"/>
              </a:spcAft>
              <a:buSzPts val="1800"/>
              <a:buChar char="●"/>
            </a:pPr>
            <a:r>
              <a:rPr lang="en"/>
              <a:t>Read Data</a:t>
            </a:r>
            <a:endParaRPr/>
          </a:p>
          <a:p>
            <a:pPr indent="-342900" lvl="0" marL="457200" rtl="0" algn="l">
              <a:spcBef>
                <a:spcPts val="0"/>
              </a:spcBef>
              <a:spcAft>
                <a:spcPts val="0"/>
              </a:spcAft>
              <a:buSzPts val="1800"/>
              <a:buChar char="●"/>
            </a:pPr>
            <a:r>
              <a:rPr lang="en"/>
              <a:t>Split Data (test data is about a month from the quarter end)</a:t>
            </a:r>
            <a:endParaRPr/>
          </a:p>
          <a:p>
            <a:pPr indent="-342900" lvl="0" marL="457200" rtl="0" algn="l">
              <a:spcBef>
                <a:spcPts val="0"/>
              </a:spcBef>
              <a:spcAft>
                <a:spcPts val="0"/>
              </a:spcAft>
              <a:buSzPts val="1800"/>
              <a:buChar char="●"/>
            </a:pPr>
            <a:r>
              <a:rPr lang="en"/>
              <a:t>LSTM is trained using the previous 60 days before the end of the quarter</a:t>
            </a:r>
            <a:endParaRPr/>
          </a:p>
          <a:p>
            <a:pPr indent="-342900" lvl="0" marL="457200" rtl="0" algn="l">
              <a:spcBef>
                <a:spcPts val="0"/>
              </a:spcBef>
              <a:spcAft>
                <a:spcPts val="0"/>
              </a:spcAft>
              <a:buSzPts val="1800"/>
              <a:buChar char="●"/>
            </a:pPr>
            <a:r>
              <a:rPr lang="en"/>
              <a:t>Plot predictions compared to real test data (just for display)</a:t>
            </a:r>
            <a:endParaRPr/>
          </a:p>
          <a:p>
            <a:pPr indent="-342900" lvl="0" marL="457200" rtl="0" algn="l">
              <a:spcBef>
                <a:spcPts val="0"/>
              </a:spcBef>
              <a:spcAft>
                <a:spcPts val="0"/>
              </a:spcAft>
              <a:buSzPts val="1800"/>
              <a:buChar char="●"/>
            </a:pPr>
            <a:r>
              <a:rPr lang="en"/>
              <a:t>Using predictions find highest price as simulated sell date</a:t>
            </a:r>
            <a:endParaRPr/>
          </a:p>
          <a:p>
            <a:pPr indent="-342900" lvl="0" marL="457200" rtl="0" algn="l">
              <a:spcBef>
                <a:spcPts val="0"/>
              </a:spcBef>
              <a:spcAft>
                <a:spcPts val="0"/>
              </a:spcAft>
              <a:buSzPts val="1800"/>
              <a:buChar char="●"/>
            </a:pPr>
            <a:r>
              <a:rPr lang="en"/>
              <a:t>Display</a:t>
            </a:r>
            <a:r>
              <a:rPr lang="en"/>
              <a:t> profit and investment return calculations</a:t>
            </a:r>
            <a:endParaRPr/>
          </a:p>
          <a:p>
            <a:pPr indent="-342900" lvl="0" marL="457200" rtl="0" algn="l">
              <a:spcBef>
                <a:spcPts val="0"/>
              </a:spcBef>
              <a:spcAft>
                <a:spcPts val="0"/>
              </a:spcAft>
              <a:buSzPts val="1800"/>
              <a:buChar char="●"/>
            </a:pPr>
            <a:r>
              <a:rPr lang="en"/>
              <a:t>Add data to final table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Data</a:t>
            </a:r>
            <a:endParaRPr/>
          </a:p>
        </p:txBody>
      </p:sp>
      <p:pic>
        <p:nvPicPr>
          <p:cNvPr id="163" name="Google Shape;163;p30"/>
          <p:cNvPicPr preferRelativeResize="0"/>
          <p:nvPr/>
        </p:nvPicPr>
        <p:blipFill>
          <a:blip r:embed="rId3">
            <a:alphaModFix/>
          </a:blip>
          <a:stretch>
            <a:fillRect/>
          </a:stretch>
        </p:blipFill>
        <p:spPr>
          <a:xfrm>
            <a:off x="150900" y="1380788"/>
            <a:ext cx="5667502" cy="2959775"/>
          </a:xfrm>
          <a:prstGeom prst="rect">
            <a:avLst/>
          </a:prstGeom>
          <a:noFill/>
          <a:ln>
            <a:noFill/>
          </a:ln>
        </p:spPr>
      </p:pic>
      <p:sp>
        <p:nvSpPr>
          <p:cNvPr id="164" name="Google Shape;164;p30"/>
          <p:cNvSpPr txBox="1"/>
          <p:nvPr>
            <p:ph idx="1" type="body"/>
          </p:nvPr>
        </p:nvSpPr>
        <p:spPr>
          <a:xfrm>
            <a:off x="5971700" y="1152475"/>
            <a:ext cx="286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I am importing the Yahoo historical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a:t>
            </a:r>
            <a:r>
              <a:rPr lang="en"/>
              <a:t>Data</a:t>
            </a:r>
            <a:endParaRPr/>
          </a:p>
        </p:txBody>
      </p:sp>
      <p:pic>
        <p:nvPicPr>
          <p:cNvPr id="170" name="Google Shape;170;p31"/>
          <p:cNvPicPr preferRelativeResize="0"/>
          <p:nvPr/>
        </p:nvPicPr>
        <p:blipFill>
          <a:blip r:embed="rId3">
            <a:alphaModFix/>
          </a:blip>
          <a:stretch>
            <a:fillRect/>
          </a:stretch>
        </p:blipFill>
        <p:spPr>
          <a:xfrm>
            <a:off x="218688" y="1017725"/>
            <a:ext cx="5633580" cy="3820974"/>
          </a:xfrm>
          <a:prstGeom prst="rect">
            <a:avLst/>
          </a:prstGeom>
          <a:noFill/>
          <a:ln>
            <a:noFill/>
          </a:ln>
        </p:spPr>
      </p:pic>
      <p:sp>
        <p:nvSpPr>
          <p:cNvPr id="171" name="Google Shape;171;p31"/>
          <p:cNvSpPr txBox="1"/>
          <p:nvPr>
            <p:ph idx="1" type="body"/>
          </p:nvPr>
        </p:nvSpPr>
        <p:spPr>
          <a:xfrm>
            <a:off x="5971700" y="1152475"/>
            <a:ext cx="2860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Here I am </a:t>
            </a:r>
            <a:r>
              <a:rPr lang="en"/>
              <a:t>splitting</a:t>
            </a:r>
            <a:r>
              <a:rPr lang="en"/>
              <a:t> the data</a:t>
            </a:r>
            <a:endParaRPr/>
          </a:p>
          <a:p>
            <a:pPr indent="-342900" lvl="0" marL="457200" rtl="0" algn="l">
              <a:spcBef>
                <a:spcPts val="0"/>
              </a:spcBef>
              <a:spcAft>
                <a:spcPts val="0"/>
              </a:spcAft>
              <a:buSzPts val="1800"/>
              <a:buChar char="●"/>
            </a:pPr>
            <a:r>
              <a:rPr lang="en"/>
              <a:t>The quarter report </a:t>
            </a:r>
            <a:r>
              <a:rPr lang="en"/>
              <a:t>technically</a:t>
            </a:r>
            <a:r>
              <a:rPr lang="en"/>
              <a:t> ends 6/30 so the train data will also end on 6/30</a:t>
            </a:r>
            <a:endParaRPr/>
          </a:p>
          <a:p>
            <a:pPr indent="-342900" lvl="0" marL="457200" rtl="0" algn="l">
              <a:spcBef>
                <a:spcPts val="0"/>
              </a:spcBef>
              <a:spcAft>
                <a:spcPts val="0"/>
              </a:spcAft>
              <a:buSzPts val="1800"/>
              <a:buChar char="●"/>
            </a:pPr>
            <a:r>
              <a:rPr lang="en"/>
              <a:t>Anything 7/1 and after will be validation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Introduction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have Bachelor’s in Digital Design and Computer Science and a Master’s in Data Analytics/Data Science</a:t>
            </a:r>
            <a:endParaRPr/>
          </a:p>
          <a:p>
            <a:pPr indent="-342900" lvl="0" marL="457200" rtl="0" algn="l">
              <a:spcBef>
                <a:spcPts val="0"/>
              </a:spcBef>
              <a:spcAft>
                <a:spcPts val="0"/>
              </a:spcAft>
              <a:buSzPts val="1800"/>
              <a:buChar char="●"/>
            </a:pPr>
            <a:r>
              <a:rPr lang="en"/>
              <a:t>I also have an interest in Finance</a:t>
            </a:r>
            <a:endParaRPr/>
          </a:p>
          <a:p>
            <a:pPr indent="-342900" lvl="0" marL="457200" rtl="0" algn="l">
              <a:spcBef>
                <a:spcPts val="0"/>
              </a:spcBef>
              <a:spcAft>
                <a:spcPts val="0"/>
              </a:spcAft>
              <a:buSzPts val="1800"/>
              <a:buChar char="●"/>
            </a:pPr>
            <a:r>
              <a:rPr lang="en"/>
              <a:t>The purpose of this project is to so how the newest techniques in Data Science can be applied to the Finance industry for more accurate predictions for investing</a:t>
            </a:r>
            <a:endParaRPr/>
          </a:p>
          <a:p>
            <a:pPr indent="-342900" lvl="0" marL="457200" rtl="0" algn="l">
              <a:spcBef>
                <a:spcPts val="0"/>
              </a:spcBef>
              <a:spcAft>
                <a:spcPts val="0"/>
              </a:spcAft>
              <a:buSzPts val="1800"/>
              <a:buChar char="●"/>
            </a:pPr>
            <a:r>
              <a:rPr lang="en"/>
              <a:t>This project will use predictive models on the top 10 invested stocks by capital in a standard mutual fund as an </a:t>
            </a:r>
            <a:r>
              <a:rPr lang="en"/>
              <a:t>hypothetical</a:t>
            </a:r>
            <a:r>
              <a:rPr lang="en"/>
              <a:t> investor’s portfolio.</a:t>
            </a:r>
            <a:endParaRPr/>
          </a:p>
          <a:p>
            <a:pPr indent="-342900" lvl="0" marL="457200" rtl="0" algn="l">
              <a:spcBef>
                <a:spcPts val="0"/>
              </a:spcBef>
              <a:spcAft>
                <a:spcPts val="0"/>
              </a:spcAft>
              <a:buSzPts val="1800"/>
              <a:buChar char="●"/>
            </a:pPr>
            <a:r>
              <a:rPr lang="en"/>
              <a:t>A little background is needed before getting into project specifics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a:t>
            </a:r>
            <a:r>
              <a:rPr lang="en"/>
              <a:t> Steps</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I had to convert/transform the data using a scaler </a:t>
            </a:r>
            <a:endParaRPr/>
          </a:p>
          <a:p>
            <a:pPr indent="-342900" lvl="0" marL="457200" rtl="0" algn="l">
              <a:spcBef>
                <a:spcPts val="0"/>
              </a:spcBef>
              <a:spcAft>
                <a:spcPts val="0"/>
              </a:spcAft>
              <a:buSzPts val="1800"/>
              <a:buChar char="●"/>
            </a:pPr>
            <a:r>
              <a:rPr lang="en"/>
              <a:t>I then had to split it into x and y to input into LSTM</a:t>
            </a:r>
            <a:endParaRPr/>
          </a:p>
          <a:p>
            <a:pPr indent="-342900" lvl="0" marL="457200" rtl="0" algn="l">
              <a:spcBef>
                <a:spcPts val="0"/>
              </a:spcBef>
              <a:spcAft>
                <a:spcPts val="0"/>
              </a:spcAft>
              <a:buSzPts val="1800"/>
              <a:buChar char="●"/>
            </a:pPr>
            <a:r>
              <a:rPr lang="en"/>
              <a:t>After research and some trials the best predictions closest to the validation data were using the previous 60 days to train the LSTM</a:t>
            </a:r>
            <a:endParaRPr/>
          </a:p>
          <a:p>
            <a:pPr indent="-342900" lvl="0" marL="457200" rtl="0" algn="l">
              <a:spcBef>
                <a:spcPts val="0"/>
              </a:spcBef>
              <a:spcAft>
                <a:spcPts val="0"/>
              </a:spcAft>
              <a:buSzPts val="1800"/>
              <a:buChar char="●"/>
            </a:pPr>
            <a:r>
              <a:rPr lang="en"/>
              <a:t>x and y were reduced to last 60 days of quarter</a:t>
            </a:r>
            <a:endParaRPr/>
          </a:p>
          <a:p>
            <a:pPr indent="-342900" lvl="0" marL="457200" rtl="0" algn="l">
              <a:spcBef>
                <a:spcPts val="0"/>
              </a:spcBef>
              <a:spcAft>
                <a:spcPts val="0"/>
              </a:spcAft>
              <a:buSzPts val="1800"/>
              <a:buChar char="●"/>
            </a:pPr>
            <a:r>
              <a:rPr lang="en"/>
              <a:t>Import neural network functions needed from keras package</a:t>
            </a:r>
            <a:endParaRPr/>
          </a:p>
          <a:p>
            <a:pPr indent="-342900" lvl="0" marL="457200" rtl="0" algn="l">
              <a:spcBef>
                <a:spcPts val="0"/>
              </a:spcBef>
              <a:spcAft>
                <a:spcPts val="0"/>
              </a:spcAft>
              <a:buSzPts val="1800"/>
              <a:buChar char="●"/>
            </a:pPr>
            <a:r>
              <a:rPr lang="en"/>
              <a:t>Define the LSTM model</a:t>
            </a:r>
            <a:endParaRPr/>
          </a:p>
          <a:p>
            <a:pPr indent="-342900" lvl="0" marL="457200" rtl="0" algn="l">
              <a:spcBef>
                <a:spcPts val="0"/>
              </a:spcBef>
              <a:spcAft>
                <a:spcPts val="0"/>
              </a:spcAft>
              <a:buSzPts val="1800"/>
              <a:buChar char="●"/>
            </a:pPr>
            <a:r>
              <a:rPr lang="en"/>
              <a:t>Compile then fit the model on formatted training data</a:t>
            </a:r>
            <a:endParaRPr/>
          </a:p>
          <a:p>
            <a:pPr indent="-342900" lvl="0" marL="457200" rtl="0" algn="l">
              <a:spcBef>
                <a:spcPts val="0"/>
              </a:spcBef>
              <a:spcAft>
                <a:spcPts val="0"/>
              </a:spcAft>
              <a:buSzPts val="1800"/>
              <a:buChar char="●"/>
            </a:pPr>
            <a:r>
              <a:rPr lang="en"/>
              <a:t>Calculate/predict values for the next month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a:t>
            </a:r>
            <a:endParaRPr/>
          </a:p>
        </p:txBody>
      </p:sp>
      <p:pic>
        <p:nvPicPr>
          <p:cNvPr id="183" name="Google Shape;183;p33"/>
          <p:cNvPicPr preferRelativeResize="0"/>
          <p:nvPr/>
        </p:nvPicPr>
        <p:blipFill>
          <a:blip r:embed="rId3">
            <a:alphaModFix/>
          </a:blip>
          <a:stretch>
            <a:fillRect/>
          </a:stretch>
        </p:blipFill>
        <p:spPr>
          <a:xfrm>
            <a:off x="111150" y="1081000"/>
            <a:ext cx="5694275" cy="2809326"/>
          </a:xfrm>
          <a:prstGeom prst="rect">
            <a:avLst/>
          </a:prstGeom>
          <a:noFill/>
          <a:ln>
            <a:noFill/>
          </a:ln>
        </p:spPr>
      </p:pic>
      <p:sp>
        <p:nvSpPr>
          <p:cNvPr id="184" name="Google Shape;184;p33"/>
          <p:cNvSpPr txBox="1"/>
          <p:nvPr>
            <p:ph idx="1" type="body"/>
          </p:nvPr>
        </p:nvSpPr>
        <p:spPr>
          <a:xfrm>
            <a:off x="5971700" y="1152475"/>
            <a:ext cx="286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plotting is showing in blue the previous 60 days before the end of the quarter. This was used to train the model. The green is the predicted values from the model and the orange is the actual values from the </a:t>
            </a:r>
            <a:r>
              <a:rPr lang="en"/>
              <a:t>validation</a:t>
            </a:r>
            <a:r>
              <a:rPr lang="en"/>
              <a:t> 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Predicted Price/Sell Date</a:t>
            </a:r>
            <a:endParaRPr/>
          </a:p>
        </p:txBody>
      </p:sp>
      <p:pic>
        <p:nvPicPr>
          <p:cNvPr id="190" name="Google Shape;190;p34"/>
          <p:cNvPicPr preferRelativeResize="0"/>
          <p:nvPr/>
        </p:nvPicPr>
        <p:blipFill>
          <a:blip r:embed="rId3">
            <a:alphaModFix/>
          </a:blip>
          <a:stretch>
            <a:fillRect/>
          </a:stretch>
        </p:blipFill>
        <p:spPr>
          <a:xfrm>
            <a:off x="207350" y="1106475"/>
            <a:ext cx="5176803" cy="3820974"/>
          </a:xfrm>
          <a:prstGeom prst="rect">
            <a:avLst/>
          </a:prstGeom>
          <a:noFill/>
          <a:ln>
            <a:noFill/>
          </a:ln>
        </p:spPr>
      </p:pic>
      <p:sp>
        <p:nvSpPr>
          <p:cNvPr id="191" name="Google Shape;191;p34"/>
          <p:cNvSpPr txBox="1"/>
          <p:nvPr>
            <p:ph idx="1" type="body"/>
          </p:nvPr>
        </p:nvSpPr>
        <p:spPr>
          <a:xfrm>
            <a:off x="5971700" y="1152475"/>
            <a:ext cx="2860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Normally you sell at the highest value</a:t>
            </a:r>
            <a:endParaRPr/>
          </a:p>
          <a:p>
            <a:pPr indent="-342900" lvl="0" marL="457200" rtl="0" algn="l">
              <a:spcBef>
                <a:spcPts val="0"/>
              </a:spcBef>
              <a:spcAft>
                <a:spcPts val="0"/>
              </a:spcAft>
              <a:buSzPts val="1800"/>
              <a:buChar char="●"/>
            </a:pPr>
            <a:r>
              <a:rPr lang="en"/>
              <a:t>LSTM is not perfect, but is close</a:t>
            </a:r>
            <a:endParaRPr/>
          </a:p>
          <a:p>
            <a:pPr indent="-342900" lvl="0" marL="457200" rtl="0" algn="l">
              <a:spcBef>
                <a:spcPts val="0"/>
              </a:spcBef>
              <a:spcAft>
                <a:spcPts val="0"/>
              </a:spcAft>
              <a:buSzPts val="1800"/>
              <a:buChar char="●"/>
            </a:pPr>
            <a:r>
              <a:rPr lang="en"/>
              <a:t>The date that is calculated as the highest is normally +/-3 days from the actual (</a:t>
            </a:r>
            <a:r>
              <a:rPr lang="en"/>
              <a:t>validation</a:t>
            </a:r>
            <a:r>
              <a:rPr lang="en"/>
              <a:t>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Profit and Investment Return Calculations</a:t>
            </a:r>
            <a:endParaRPr/>
          </a:p>
        </p:txBody>
      </p:sp>
      <p:pic>
        <p:nvPicPr>
          <p:cNvPr id="197" name="Google Shape;197;p35"/>
          <p:cNvPicPr preferRelativeResize="0"/>
          <p:nvPr/>
        </p:nvPicPr>
        <p:blipFill rotWithShape="1">
          <a:blip r:embed="rId3">
            <a:alphaModFix/>
          </a:blip>
          <a:srcRect b="0" l="0" r="19126" t="0"/>
          <a:stretch/>
        </p:blipFill>
        <p:spPr>
          <a:xfrm>
            <a:off x="43698" y="1017725"/>
            <a:ext cx="5579275" cy="3820975"/>
          </a:xfrm>
          <a:prstGeom prst="rect">
            <a:avLst/>
          </a:prstGeom>
          <a:noFill/>
          <a:ln>
            <a:noFill/>
          </a:ln>
        </p:spPr>
      </p:pic>
      <p:sp>
        <p:nvSpPr>
          <p:cNvPr id="198" name="Google Shape;198;p35"/>
          <p:cNvSpPr txBox="1"/>
          <p:nvPr>
            <p:ph idx="1" type="body"/>
          </p:nvPr>
        </p:nvSpPr>
        <p:spPr>
          <a:xfrm>
            <a:off x="6037075" y="1152475"/>
            <a:ext cx="315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These figures are as if the</a:t>
            </a:r>
            <a:r>
              <a:rPr lang="en"/>
              <a:t> prediction is 100% accurate and you would sell at the highest </a:t>
            </a:r>
            <a:r>
              <a:rPr lang="en"/>
              <a:t>predicted</a:t>
            </a:r>
            <a:r>
              <a:rPr lang="en"/>
              <a:t> value</a:t>
            </a:r>
            <a:endParaRPr/>
          </a:p>
          <a:p>
            <a:pPr indent="-342900" lvl="0" marL="457200" rtl="0" algn="l">
              <a:spcBef>
                <a:spcPts val="0"/>
              </a:spcBef>
              <a:spcAft>
                <a:spcPts val="0"/>
              </a:spcAft>
              <a:buSzPts val="1800"/>
              <a:buChar char="●"/>
            </a:pPr>
            <a:r>
              <a:rPr lang="en"/>
              <a:t>This is to so potential profit from the investment</a:t>
            </a:r>
            <a:endParaRPr/>
          </a:p>
          <a:p>
            <a:pPr indent="-342900" lvl="0" marL="457200" rtl="0" algn="l">
              <a:spcBef>
                <a:spcPts val="0"/>
              </a:spcBef>
              <a:spcAft>
                <a:spcPts val="0"/>
              </a:spcAft>
              <a:buSzPts val="1800"/>
              <a:buChar char="●"/>
            </a:pPr>
            <a:r>
              <a:rPr lang="en"/>
              <a:t>Can see how close ROI is to actual ROI (validation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Table</a:t>
            </a:r>
            <a:endParaRPr/>
          </a:p>
        </p:txBody>
      </p:sp>
      <p:pic>
        <p:nvPicPr>
          <p:cNvPr id="204" name="Google Shape;204;p36"/>
          <p:cNvPicPr preferRelativeResize="0"/>
          <p:nvPr/>
        </p:nvPicPr>
        <p:blipFill>
          <a:blip r:embed="rId3">
            <a:alphaModFix/>
          </a:blip>
          <a:stretch>
            <a:fillRect/>
          </a:stretch>
        </p:blipFill>
        <p:spPr>
          <a:xfrm>
            <a:off x="116700" y="1104750"/>
            <a:ext cx="6861891" cy="3820976"/>
          </a:xfrm>
          <a:prstGeom prst="rect">
            <a:avLst/>
          </a:prstGeom>
          <a:noFill/>
          <a:ln>
            <a:noFill/>
          </a:ln>
        </p:spPr>
      </p:pic>
      <p:sp>
        <p:nvSpPr>
          <p:cNvPr id="205" name="Google Shape;205;p36"/>
          <p:cNvSpPr txBox="1"/>
          <p:nvPr>
            <p:ph idx="1" type="body"/>
          </p:nvPr>
        </p:nvSpPr>
        <p:spPr>
          <a:xfrm>
            <a:off x="6978600" y="747900"/>
            <a:ext cx="2213400" cy="382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This is the final table at the end of all the predictions and can be exported for reports</a:t>
            </a:r>
            <a:endParaRPr sz="1500"/>
          </a:p>
          <a:p>
            <a:pPr indent="-323850" lvl="0" marL="457200" rtl="0" algn="l">
              <a:spcBef>
                <a:spcPts val="0"/>
              </a:spcBef>
              <a:spcAft>
                <a:spcPts val="0"/>
              </a:spcAft>
              <a:buSzPts val="1500"/>
              <a:buChar char="●"/>
            </a:pPr>
            <a:r>
              <a:rPr lang="en" sz="1500"/>
              <a:t>This can be presented when bringing up possible future investments</a:t>
            </a:r>
            <a:endParaRPr sz="1500"/>
          </a:p>
          <a:p>
            <a:pPr indent="-323850" lvl="0" marL="457200" rtl="0" algn="l">
              <a:spcBef>
                <a:spcPts val="0"/>
              </a:spcBef>
              <a:spcAft>
                <a:spcPts val="0"/>
              </a:spcAft>
              <a:buSzPts val="1500"/>
              <a:buChar char="●"/>
            </a:pPr>
            <a:r>
              <a:rPr lang="en" sz="1500"/>
              <a:t>The actual values is just to show how accurate the predictions are</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Steps</a:t>
            </a:r>
            <a:endParaRPr/>
          </a:p>
        </p:txBody>
      </p:sp>
      <p:sp>
        <p:nvSpPr>
          <p:cNvPr id="211" name="Google Shape;21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The Following Steps were done at the end for the projected/predicted values (1 month in future)</a:t>
            </a:r>
            <a:endParaRPr/>
          </a:p>
          <a:p>
            <a:pPr indent="-342900" lvl="0" marL="457200" rtl="0" algn="l">
              <a:spcBef>
                <a:spcPts val="1600"/>
              </a:spcBef>
              <a:spcAft>
                <a:spcPts val="0"/>
              </a:spcAft>
              <a:buSzPts val="1800"/>
              <a:buChar char="●"/>
            </a:pPr>
            <a:r>
              <a:rPr lang="en"/>
              <a:t>Adding beginning and ending value percent of portfolio</a:t>
            </a:r>
            <a:endParaRPr/>
          </a:p>
          <a:p>
            <a:pPr indent="-342900" lvl="0" marL="457200" rtl="0" algn="l">
              <a:spcBef>
                <a:spcPts val="0"/>
              </a:spcBef>
              <a:spcAft>
                <a:spcPts val="0"/>
              </a:spcAft>
              <a:buSzPts val="1800"/>
              <a:buChar char="●"/>
            </a:pPr>
            <a:r>
              <a:rPr lang="en"/>
              <a:t>Calculate total sell value (Each high point)</a:t>
            </a:r>
            <a:endParaRPr/>
          </a:p>
          <a:p>
            <a:pPr indent="-342900" lvl="0" marL="457200" rtl="0" algn="l">
              <a:spcBef>
                <a:spcPts val="0"/>
              </a:spcBef>
              <a:spcAft>
                <a:spcPts val="0"/>
              </a:spcAft>
              <a:buSzPts val="1800"/>
              <a:buChar char="●"/>
            </a:pPr>
            <a:r>
              <a:rPr lang="en"/>
              <a:t>Calculate total portfolio profit</a:t>
            </a:r>
            <a:endParaRPr/>
          </a:p>
          <a:p>
            <a:pPr indent="-342900" lvl="0" marL="457200" rtl="0" algn="l">
              <a:spcBef>
                <a:spcPts val="0"/>
              </a:spcBef>
              <a:spcAft>
                <a:spcPts val="0"/>
              </a:spcAft>
              <a:buSzPts val="1800"/>
              <a:buChar char="●"/>
            </a:pPr>
            <a:r>
              <a:rPr lang="en"/>
              <a:t>Calculate total portfolio return on investment</a:t>
            </a:r>
            <a:endParaRPr/>
          </a:p>
          <a:p>
            <a:pPr indent="-342900" lvl="0" marL="457200" rtl="0" algn="l">
              <a:spcBef>
                <a:spcPts val="0"/>
              </a:spcBef>
              <a:spcAft>
                <a:spcPts val="0"/>
              </a:spcAft>
              <a:buSzPts val="1800"/>
              <a:buChar char="●"/>
            </a:pPr>
            <a:r>
              <a:rPr lang="en"/>
              <a:t>Plot return on </a:t>
            </a:r>
            <a:r>
              <a:rPr lang="en"/>
              <a:t>investment</a:t>
            </a:r>
            <a:r>
              <a:rPr lang="en"/>
              <a:t> graph</a:t>
            </a:r>
            <a:endParaRPr/>
          </a:p>
          <a:p>
            <a:pPr indent="0" lvl="0" marL="457200" rtl="0" algn="l">
              <a:spcBef>
                <a:spcPts val="1600"/>
              </a:spcBef>
              <a:spcAft>
                <a:spcPts val="1600"/>
              </a:spcAft>
              <a:buNone/>
            </a:pPr>
            <a:r>
              <a:rPr lang="en"/>
              <a:t>I exported sub-tables along the way through the steps to be able to import to Tableau.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Final Table</a:t>
            </a:r>
            <a:endParaRPr/>
          </a:p>
        </p:txBody>
      </p:sp>
      <p:pic>
        <p:nvPicPr>
          <p:cNvPr id="217" name="Google Shape;217;p38"/>
          <p:cNvPicPr preferRelativeResize="0"/>
          <p:nvPr/>
        </p:nvPicPr>
        <p:blipFill>
          <a:blip r:embed="rId3">
            <a:alphaModFix/>
          </a:blip>
          <a:stretch>
            <a:fillRect/>
          </a:stretch>
        </p:blipFill>
        <p:spPr>
          <a:xfrm>
            <a:off x="490900" y="1017725"/>
            <a:ext cx="8162203" cy="3480676"/>
          </a:xfrm>
          <a:prstGeom prst="rect">
            <a:avLst/>
          </a:prstGeom>
          <a:noFill/>
          <a:ln>
            <a:noFill/>
          </a:ln>
        </p:spPr>
      </p:pic>
      <p:sp>
        <p:nvSpPr>
          <p:cNvPr id="218" name="Google Shape;218;p38"/>
          <p:cNvSpPr txBox="1"/>
          <p:nvPr>
            <p:ph idx="1" type="body"/>
          </p:nvPr>
        </p:nvSpPr>
        <p:spPr>
          <a:xfrm>
            <a:off x="490900" y="4544150"/>
            <a:ext cx="8520600" cy="47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Each Stock’s percent of the portfolio does not change much; Also seen in next slide</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Investments by Percent of Portfolio</a:t>
            </a:r>
            <a:endParaRPr/>
          </a:p>
        </p:txBody>
      </p:sp>
      <p:pic>
        <p:nvPicPr>
          <p:cNvPr id="224" name="Google Shape;224;p39"/>
          <p:cNvPicPr preferRelativeResize="0"/>
          <p:nvPr/>
        </p:nvPicPr>
        <p:blipFill>
          <a:blip r:embed="rId3">
            <a:alphaModFix/>
          </a:blip>
          <a:stretch>
            <a:fillRect/>
          </a:stretch>
        </p:blipFill>
        <p:spPr>
          <a:xfrm>
            <a:off x="0" y="1496425"/>
            <a:ext cx="4674747" cy="3647076"/>
          </a:xfrm>
          <a:prstGeom prst="rect">
            <a:avLst/>
          </a:prstGeom>
          <a:noFill/>
          <a:ln>
            <a:noFill/>
          </a:ln>
        </p:spPr>
      </p:pic>
      <p:pic>
        <p:nvPicPr>
          <p:cNvPr id="225" name="Google Shape;225;p39"/>
          <p:cNvPicPr preferRelativeResize="0"/>
          <p:nvPr/>
        </p:nvPicPr>
        <p:blipFill>
          <a:blip r:embed="rId4">
            <a:alphaModFix/>
          </a:blip>
          <a:stretch>
            <a:fillRect/>
          </a:stretch>
        </p:blipFill>
        <p:spPr>
          <a:xfrm>
            <a:off x="4674750" y="1496425"/>
            <a:ext cx="4482699" cy="3647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Calculations</a:t>
            </a:r>
            <a:endParaRPr/>
          </a:p>
        </p:txBody>
      </p:sp>
      <p:pic>
        <p:nvPicPr>
          <p:cNvPr id="231" name="Google Shape;231;p40"/>
          <p:cNvPicPr preferRelativeResize="0"/>
          <p:nvPr/>
        </p:nvPicPr>
        <p:blipFill>
          <a:blip r:embed="rId3">
            <a:alphaModFix/>
          </a:blip>
          <a:stretch>
            <a:fillRect/>
          </a:stretch>
        </p:blipFill>
        <p:spPr>
          <a:xfrm>
            <a:off x="504913" y="941275"/>
            <a:ext cx="7839575" cy="2687501"/>
          </a:xfrm>
          <a:prstGeom prst="rect">
            <a:avLst/>
          </a:prstGeom>
          <a:noFill/>
          <a:ln>
            <a:noFill/>
          </a:ln>
        </p:spPr>
      </p:pic>
      <p:sp>
        <p:nvSpPr>
          <p:cNvPr id="232" name="Google Shape;232;p40"/>
          <p:cNvSpPr txBox="1"/>
          <p:nvPr>
            <p:ph idx="1" type="body"/>
          </p:nvPr>
        </p:nvSpPr>
        <p:spPr>
          <a:xfrm>
            <a:off x="164413" y="3705050"/>
            <a:ext cx="8520600" cy="102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ending cash is adding all ending cash from each investment</a:t>
            </a:r>
            <a:endParaRPr sz="1500"/>
          </a:p>
          <a:p>
            <a:pPr indent="-323850" lvl="0" marL="457200" rtl="0" algn="l">
              <a:spcBef>
                <a:spcPts val="0"/>
              </a:spcBef>
              <a:spcAft>
                <a:spcPts val="0"/>
              </a:spcAft>
              <a:buSzPts val="1500"/>
              <a:buChar char="●"/>
            </a:pPr>
            <a:r>
              <a:rPr lang="en" sz="1500"/>
              <a:t>Profit is ending minus beginning cash</a:t>
            </a:r>
            <a:endParaRPr sz="1500"/>
          </a:p>
          <a:p>
            <a:pPr indent="-323850" lvl="0" marL="457200" rtl="0" algn="l">
              <a:spcBef>
                <a:spcPts val="0"/>
              </a:spcBef>
              <a:spcAft>
                <a:spcPts val="0"/>
              </a:spcAft>
              <a:buSzPts val="1500"/>
              <a:buChar char="●"/>
            </a:pPr>
            <a:r>
              <a:rPr lang="en" sz="1500"/>
              <a:t>Return on investment is profit divided by beginning cash</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Profit</a:t>
            </a:r>
            <a:endParaRPr/>
          </a:p>
        </p:txBody>
      </p:sp>
      <p:pic>
        <p:nvPicPr>
          <p:cNvPr id="238" name="Google Shape;238;p41"/>
          <p:cNvPicPr preferRelativeResize="0"/>
          <p:nvPr/>
        </p:nvPicPr>
        <p:blipFill>
          <a:blip r:embed="rId3">
            <a:alphaModFix/>
          </a:blip>
          <a:stretch>
            <a:fillRect/>
          </a:stretch>
        </p:blipFill>
        <p:spPr>
          <a:xfrm>
            <a:off x="215625" y="1100975"/>
            <a:ext cx="3329508" cy="3820974"/>
          </a:xfrm>
          <a:prstGeom prst="rect">
            <a:avLst/>
          </a:prstGeom>
          <a:noFill/>
          <a:ln>
            <a:noFill/>
          </a:ln>
        </p:spPr>
      </p:pic>
      <p:sp>
        <p:nvSpPr>
          <p:cNvPr id="239" name="Google Shape;239;p41"/>
          <p:cNvSpPr txBox="1"/>
          <p:nvPr>
            <p:ph idx="1" type="body"/>
          </p:nvPr>
        </p:nvSpPr>
        <p:spPr>
          <a:xfrm>
            <a:off x="4369800" y="1100975"/>
            <a:ext cx="43152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Just like the last profit calculation slide, these figures are just for the entire portfolio:</a:t>
            </a:r>
            <a:endParaRPr/>
          </a:p>
          <a:p>
            <a:pPr indent="-342900" lvl="0" marL="457200" rtl="0" algn="l">
              <a:spcBef>
                <a:spcPts val="1600"/>
              </a:spcBef>
              <a:spcAft>
                <a:spcPts val="0"/>
              </a:spcAft>
              <a:buSzPts val="1800"/>
              <a:buChar char="●"/>
            </a:pPr>
            <a:r>
              <a:rPr lang="en"/>
              <a:t>These figures are as if the prediction is 100% accurate and you would sell at the highest predicted value</a:t>
            </a:r>
            <a:endParaRPr/>
          </a:p>
          <a:p>
            <a:pPr indent="-342900" lvl="0" marL="457200" rtl="0" algn="l">
              <a:spcBef>
                <a:spcPts val="0"/>
              </a:spcBef>
              <a:spcAft>
                <a:spcPts val="0"/>
              </a:spcAft>
              <a:buSzPts val="1800"/>
              <a:buChar char="●"/>
            </a:pPr>
            <a:r>
              <a:rPr lang="en"/>
              <a:t>This is to so potential profit from the investment</a:t>
            </a:r>
            <a:endParaRPr/>
          </a:p>
          <a:p>
            <a:pPr indent="-342900" lvl="0" marL="457200" rtl="0" algn="l">
              <a:spcBef>
                <a:spcPts val="0"/>
              </a:spcBef>
              <a:spcAft>
                <a:spcPts val="0"/>
              </a:spcAft>
              <a:buSzPts val="1800"/>
              <a:buChar char="●"/>
            </a:pPr>
            <a:r>
              <a:rPr lang="en"/>
              <a:t>Can see how close ROI is to actual ROI (validation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Recurrent Neural Network (RNN)?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RNNs take into consideration the order of the input</a:t>
            </a:r>
            <a:endParaRPr/>
          </a:p>
          <a:p>
            <a:pPr indent="-342900" lvl="0" marL="457200" rtl="0" algn="l">
              <a:spcBef>
                <a:spcPts val="0"/>
              </a:spcBef>
              <a:spcAft>
                <a:spcPts val="0"/>
              </a:spcAft>
              <a:buSzPts val="1800"/>
              <a:buChar char="●"/>
            </a:pPr>
            <a:r>
              <a:rPr lang="en"/>
              <a:t>RNNs also uses the </a:t>
            </a:r>
            <a:r>
              <a:rPr lang="en"/>
              <a:t>calculations</a:t>
            </a:r>
            <a:r>
              <a:rPr lang="en"/>
              <a:t> on the previous nodes to calculate the current node (similar to </a:t>
            </a:r>
            <a:r>
              <a:rPr lang="en"/>
              <a:t>compound</a:t>
            </a:r>
            <a:r>
              <a:rPr lang="en"/>
              <a:t> interest)</a:t>
            </a:r>
            <a:endParaRPr/>
          </a:p>
          <a:p>
            <a:pPr indent="-342900" lvl="0" marL="457200" rtl="0" algn="l">
              <a:spcBef>
                <a:spcPts val="0"/>
              </a:spcBef>
              <a:spcAft>
                <a:spcPts val="0"/>
              </a:spcAft>
              <a:buSzPts val="1800"/>
              <a:buChar char="●"/>
            </a:pPr>
            <a:r>
              <a:rPr lang="en"/>
              <a:t>RNNs can also be programmed with back </a:t>
            </a:r>
            <a:r>
              <a:rPr lang="en"/>
              <a:t>propagation</a:t>
            </a:r>
            <a:r>
              <a:rPr lang="en"/>
              <a:t> like other Neural </a:t>
            </a:r>
            <a:r>
              <a:rPr lang="en"/>
              <a:t>Networks</a:t>
            </a:r>
            <a:endParaRPr/>
          </a:p>
          <a:p>
            <a:pPr indent="-342900" lvl="0" marL="457200" rtl="0" algn="l">
              <a:spcBef>
                <a:spcPts val="0"/>
              </a:spcBef>
              <a:spcAft>
                <a:spcPts val="0"/>
              </a:spcAft>
              <a:buSzPts val="1800"/>
              <a:buChar char="●"/>
            </a:pPr>
            <a:r>
              <a:rPr lang="en"/>
              <a:t>The following diagram is a simple RNN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27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on Investment Graph</a:t>
            </a:r>
            <a:endParaRPr/>
          </a:p>
          <a:p>
            <a:pPr indent="0" lvl="0" marL="0" rtl="0" algn="l">
              <a:spcBef>
                <a:spcPts val="0"/>
              </a:spcBef>
              <a:spcAft>
                <a:spcPts val="0"/>
              </a:spcAft>
              <a:buNone/>
            </a:pPr>
            <a:r>
              <a:t/>
            </a:r>
            <a:endParaRPr/>
          </a:p>
        </p:txBody>
      </p:sp>
      <p:sp>
        <p:nvSpPr>
          <p:cNvPr id="245" name="Google Shape;245;p42"/>
          <p:cNvSpPr txBox="1"/>
          <p:nvPr>
            <p:ph idx="1" type="body"/>
          </p:nvPr>
        </p:nvSpPr>
        <p:spPr>
          <a:xfrm>
            <a:off x="480000" y="4300125"/>
            <a:ext cx="8520600" cy="74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Line stops at projected end date</a:t>
            </a:r>
            <a:endParaRPr sz="1300"/>
          </a:p>
          <a:p>
            <a:pPr indent="-311150" lvl="0" marL="457200" rtl="0" algn="l">
              <a:spcBef>
                <a:spcPts val="0"/>
              </a:spcBef>
              <a:spcAft>
                <a:spcPts val="0"/>
              </a:spcAft>
              <a:buSzPts val="1300"/>
              <a:buChar char="❖"/>
            </a:pPr>
            <a:r>
              <a:rPr lang="en" sz="1300"/>
              <a:t>Best projected return on investment is Paypal</a:t>
            </a:r>
            <a:endParaRPr sz="1300"/>
          </a:p>
          <a:p>
            <a:pPr indent="-311150" lvl="0" marL="457200" rtl="0" algn="l">
              <a:spcBef>
                <a:spcPts val="0"/>
              </a:spcBef>
              <a:spcAft>
                <a:spcPts val="0"/>
              </a:spcAft>
              <a:buSzPts val="1300"/>
              <a:buChar char="❖"/>
            </a:pPr>
            <a:r>
              <a:rPr lang="en" sz="1300"/>
              <a:t>Facebook, Alibaba, Paypal, and Tencent are highest at the last date (hold not a sell)</a:t>
            </a:r>
            <a:endParaRPr sz="1300"/>
          </a:p>
        </p:txBody>
      </p:sp>
      <p:pic>
        <p:nvPicPr>
          <p:cNvPr id="246" name="Google Shape;246;p42"/>
          <p:cNvPicPr preferRelativeResize="0"/>
          <p:nvPr/>
        </p:nvPicPr>
        <p:blipFill>
          <a:blip r:embed="rId3">
            <a:alphaModFix/>
          </a:blip>
          <a:stretch>
            <a:fillRect/>
          </a:stretch>
        </p:blipFill>
        <p:spPr>
          <a:xfrm>
            <a:off x="1167038" y="869263"/>
            <a:ext cx="6809925" cy="3404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Projection</a:t>
            </a:r>
            <a:endParaRPr/>
          </a:p>
        </p:txBody>
      </p:sp>
      <p:sp>
        <p:nvSpPr>
          <p:cNvPr id="252" name="Google Shape;25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graph is similar to what industry professionals would normally present as the predicted return on </a:t>
            </a:r>
            <a:r>
              <a:rPr lang="en"/>
              <a:t>investments</a:t>
            </a:r>
            <a:r>
              <a:rPr lang="en"/>
              <a:t> per stock at the end of the projection.</a:t>
            </a:r>
            <a:endParaRPr/>
          </a:p>
          <a:p>
            <a:pPr indent="0" lvl="0" marL="45720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on Investment Percent Final</a:t>
            </a:r>
            <a:endParaRPr/>
          </a:p>
        </p:txBody>
      </p:sp>
      <p:pic>
        <p:nvPicPr>
          <p:cNvPr id="258" name="Google Shape;258;p44"/>
          <p:cNvPicPr preferRelativeResize="0"/>
          <p:nvPr/>
        </p:nvPicPr>
        <p:blipFill>
          <a:blip r:embed="rId3">
            <a:alphaModFix/>
          </a:blip>
          <a:stretch>
            <a:fillRect/>
          </a:stretch>
        </p:blipFill>
        <p:spPr>
          <a:xfrm>
            <a:off x="1744063" y="1097150"/>
            <a:ext cx="5655870" cy="3820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Projection</a:t>
            </a:r>
            <a:endParaRPr/>
          </a:p>
        </p:txBody>
      </p:sp>
      <p:sp>
        <p:nvSpPr>
          <p:cNvPr id="264" name="Google Shape;264;p45"/>
          <p:cNvSpPr txBox="1"/>
          <p:nvPr>
            <p:ph idx="1" type="body"/>
          </p:nvPr>
        </p:nvSpPr>
        <p:spPr>
          <a:xfrm>
            <a:off x="311700" y="1152475"/>
            <a:ext cx="8520600" cy="387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Following graph compares the previous with the actual return percentages based on the actual data (</a:t>
            </a:r>
            <a:r>
              <a:rPr lang="en"/>
              <a:t>validation</a:t>
            </a:r>
            <a:r>
              <a:rPr lang="en"/>
              <a:t> data)</a:t>
            </a:r>
            <a:endParaRPr/>
          </a:p>
          <a:p>
            <a:pPr indent="-342900" lvl="0" marL="457200" rtl="0" algn="l">
              <a:spcBef>
                <a:spcPts val="0"/>
              </a:spcBef>
              <a:spcAft>
                <a:spcPts val="0"/>
              </a:spcAft>
              <a:buSzPts val="1800"/>
              <a:buChar char="●"/>
            </a:pPr>
            <a:r>
              <a:rPr lang="en"/>
              <a:t>LSTM does catch seasonality and trends better than other models but is not perfect</a:t>
            </a:r>
            <a:endParaRPr/>
          </a:p>
          <a:p>
            <a:pPr indent="-342900" lvl="0" marL="457200" rtl="0" algn="l">
              <a:spcBef>
                <a:spcPts val="0"/>
              </a:spcBef>
              <a:spcAft>
                <a:spcPts val="0"/>
              </a:spcAft>
              <a:buSzPts val="1800"/>
              <a:buChar char="●"/>
            </a:pPr>
            <a:r>
              <a:rPr lang="en"/>
              <a:t>Does not catch extremes, so return percents are normally lower than actual but the graph shape normally follows the truth. See following time series graphs</a:t>
            </a:r>
            <a:endParaRPr/>
          </a:p>
          <a:p>
            <a:pPr indent="-342900" lvl="0" marL="457200" rtl="0" algn="l">
              <a:spcBef>
                <a:spcPts val="0"/>
              </a:spcBef>
              <a:spcAft>
                <a:spcPts val="0"/>
              </a:spcAft>
              <a:buSzPts val="1800"/>
              <a:buChar char="●"/>
            </a:pPr>
            <a:r>
              <a:rPr lang="en"/>
              <a:t>The nicer graphs are ones I created in tableau and were created by subtables I exported along the way. It is all automated including Tableau’s ability to link a live connection to a database/file. </a:t>
            </a:r>
            <a:endParaRPr/>
          </a:p>
          <a:p>
            <a:pPr indent="-342900" lvl="0" marL="457200" rtl="0" algn="l">
              <a:spcBef>
                <a:spcPts val="0"/>
              </a:spcBef>
              <a:spcAft>
                <a:spcPts val="0"/>
              </a:spcAft>
              <a:buSzPts val="1800"/>
              <a:buChar char="●"/>
            </a:pPr>
            <a:r>
              <a:rPr lang="en"/>
              <a:t>These proof of concept that </a:t>
            </a:r>
            <a:r>
              <a:rPr lang="en"/>
              <a:t>programmed</a:t>
            </a:r>
            <a:r>
              <a:rPr lang="en"/>
              <a:t> analytics can be used by finance firms and still have nice report grade graphs for executives instead of plain python graphs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on Investment Percent Compared to Actual</a:t>
            </a:r>
            <a:endParaRPr/>
          </a:p>
        </p:txBody>
      </p:sp>
      <p:pic>
        <p:nvPicPr>
          <p:cNvPr id="270" name="Google Shape;270;p46"/>
          <p:cNvPicPr preferRelativeResize="0"/>
          <p:nvPr/>
        </p:nvPicPr>
        <p:blipFill>
          <a:blip r:embed="rId3">
            <a:alphaModFix/>
          </a:blip>
          <a:stretch>
            <a:fillRect/>
          </a:stretch>
        </p:blipFill>
        <p:spPr>
          <a:xfrm>
            <a:off x="1720163" y="1085025"/>
            <a:ext cx="5703676" cy="38209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(AMT)</a:t>
            </a:r>
            <a:endParaRPr/>
          </a:p>
        </p:txBody>
      </p:sp>
      <p:pic>
        <p:nvPicPr>
          <p:cNvPr id="276" name="Google Shape;276;p47"/>
          <p:cNvPicPr preferRelativeResize="0"/>
          <p:nvPr/>
        </p:nvPicPr>
        <p:blipFill rotWithShape="1">
          <a:blip r:embed="rId3">
            <a:alphaModFix/>
          </a:blip>
          <a:srcRect b="0" l="179" r="169" t="0"/>
          <a:stretch/>
        </p:blipFill>
        <p:spPr>
          <a:xfrm>
            <a:off x="699600" y="1081000"/>
            <a:ext cx="7744800"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(AMZN)</a:t>
            </a:r>
            <a:endParaRPr/>
          </a:p>
        </p:txBody>
      </p:sp>
      <p:pic>
        <p:nvPicPr>
          <p:cNvPr id="282" name="Google Shape;282;p48"/>
          <p:cNvPicPr preferRelativeResize="0"/>
          <p:nvPr/>
        </p:nvPicPr>
        <p:blipFill rotWithShape="1">
          <a:blip r:embed="rId3">
            <a:alphaModFix/>
          </a:blip>
          <a:srcRect b="0" l="1085" r="1095" t="0"/>
          <a:stretch/>
        </p:blipFill>
        <p:spPr>
          <a:xfrm>
            <a:off x="699600" y="1081000"/>
            <a:ext cx="7744797" cy="38209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(BABA)</a:t>
            </a:r>
            <a:endParaRPr/>
          </a:p>
        </p:txBody>
      </p:sp>
      <p:pic>
        <p:nvPicPr>
          <p:cNvPr id="288" name="Google Shape;288;p49"/>
          <p:cNvPicPr preferRelativeResize="0"/>
          <p:nvPr/>
        </p:nvPicPr>
        <p:blipFill rotWithShape="1">
          <a:blip r:embed="rId3">
            <a:alphaModFix/>
          </a:blip>
          <a:srcRect b="189" l="0" r="0" t="189"/>
          <a:stretch/>
        </p:blipFill>
        <p:spPr>
          <a:xfrm>
            <a:off x="699600" y="1081000"/>
            <a:ext cx="7744798" cy="3820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(CCI)</a:t>
            </a:r>
            <a:endParaRPr/>
          </a:p>
        </p:txBody>
      </p:sp>
      <p:pic>
        <p:nvPicPr>
          <p:cNvPr id="294" name="Google Shape;294;p50"/>
          <p:cNvPicPr preferRelativeResize="0"/>
          <p:nvPr/>
        </p:nvPicPr>
        <p:blipFill rotWithShape="1">
          <a:blip r:embed="rId3">
            <a:alphaModFix/>
          </a:blip>
          <a:srcRect b="0" l="485" r="485" t="0"/>
          <a:stretch/>
        </p:blipFill>
        <p:spPr>
          <a:xfrm>
            <a:off x="699600" y="1081000"/>
            <a:ext cx="7744797"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(FB)</a:t>
            </a:r>
            <a:endParaRPr/>
          </a:p>
        </p:txBody>
      </p:sp>
      <p:pic>
        <p:nvPicPr>
          <p:cNvPr id="300" name="Google Shape;300;p51"/>
          <p:cNvPicPr preferRelativeResize="0"/>
          <p:nvPr/>
        </p:nvPicPr>
        <p:blipFill rotWithShape="1">
          <a:blip r:embed="rId3">
            <a:alphaModFix/>
          </a:blip>
          <a:srcRect b="0" l="0" r="0" t="0"/>
          <a:stretch/>
        </p:blipFill>
        <p:spPr>
          <a:xfrm>
            <a:off x="699600" y="1081000"/>
            <a:ext cx="7744800"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p:nvPr/>
        </p:nvSpPr>
        <p:spPr>
          <a:xfrm>
            <a:off x="364775" y="1167325"/>
            <a:ext cx="8220000" cy="2991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Recurrent Neural Network (RNN)?</a:t>
            </a:r>
            <a:endParaRPr/>
          </a:p>
        </p:txBody>
      </p:sp>
      <p:pic>
        <p:nvPicPr>
          <p:cNvPr id="79" name="Google Shape;79;p16"/>
          <p:cNvPicPr preferRelativeResize="0"/>
          <p:nvPr/>
        </p:nvPicPr>
        <p:blipFill rotWithShape="1">
          <a:blip r:embed="rId3">
            <a:alphaModFix/>
          </a:blip>
          <a:srcRect b="8510" l="0" r="0" t="-8510"/>
          <a:stretch/>
        </p:blipFill>
        <p:spPr>
          <a:xfrm>
            <a:off x="737325" y="1462825"/>
            <a:ext cx="7353300" cy="2400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(GOOG)</a:t>
            </a:r>
            <a:endParaRPr/>
          </a:p>
        </p:txBody>
      </p:sp>
      <p:pic>
        <p:nvPicPr>
          <p:cNvPr id="306" name="Google Shape;306;p52"/>
          <p:cNvPicPr preferRelativeResize="0"/>
          <p:nvPr/>
        </p:nvPicPr>
        <p:blipFill rotWithShape="1">
          <a:blip r:embed="rId3">
            <a:alphaModFix/>
          </a:blip>
          <a:srcRect b="0" l="999" r="999" t="0"/>
          <a:stretch/>
        </p:blipFill>
        <p:spPr>
          <a:xfrm>
            <a:off x="699600" y="1081000"/>
            <a:ext cx="7744800"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(NFLX)</a:t>
            </a:r>
            <a:endParaRPr/>
          </a:p>
        </p:txBody>
      </p:sp>
      <p:pic>
        <p:nvPicPr>
          <p:cNvPr id="312" name="Google Shape;312;p53"/>
          <p:cNvPicPr preferRelativeResize="0"/>
          <p:nvPr/>
        </p:nvPicPr>
        <p:blipFill rotWithShape="1">
          <a:blip r:embed="rId3">
            <a:alphaModFix/>
          </a:blip>
          <a:srcRect b="29" l="0" r="0" t="29"/>
          <a:stretch/>
        </p:blipFill>
        <p:spPr>
          <a:xfrm>
            <a:off x="699600" y="1081000"/>
            <a:ext cx="7744798"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(TECHY)</a:t>
            </a:r>
            <a:endParaRPr/>
          </a:p>
        </p:txBody>
      </p:sp>
      <p:pic>
        <p:nvPicPr>
          <p:cNvPr id="318" name="Google Shape;318;p54"/>
          <p:cNvPicPr preferRelativeResize="0"/>
          <p:nvPr/>
        </p:nvPicPr>
        <p:blipFill rotWithShape="1">
          <a:blip r:embed="rId3">
            <a:alphaModFix/>
          </a:blip>
          <a:srcRect b="553" l="0" r="0" t="563"/>
          <a:stretch/>
        </p:blipFill>
        <p:spPr>
          <a:xfrm>
            <a:off x="699600" y="1081000"/>
            <a:ext cx="7744796" cy="3820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Comments</a:t>
            </a:r>
            <a:endParaRPr/>
          </a:p>
        </p:txBody>
      </p:sp>
      <p:sp>
        <p:nvSpPr>
          <p:cNvPr id="324" name="Google Shape;324;p55"/>
          <p:cNvSpPr txBox="1"/>
          <p:nvPr>
            <p:ph idx="1" type="body"/>
          </p:nvPr>
        </p:nvSpPr>
        <p:spPr>
          <a:xfrm>
            <a:off x="311700" y="1152475"/>
            <a:ext cx="8520600" cy="372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you can see that most of the time the pattern is close to the original</a:t>
            </a:r>
            <a:endParaRPr/>
          </a:p>
          <a:p>
            <a:pPr indent="-342900" lvl="0" marL="457200" rtl="0" algn="l">
              <a:spcBef>
                <a:spcPts val="0"/>
              </a:spcBef>
              <a:spcAft>
                <a:spcPts val="0"/>
              </a:spcAft>
              <a:buSzPts val="1800"/>
              <a:buChar char="●"/>
            </a:pPr>
            <a:r>
              <a:rPr lang="en"/>
              <a:t>Sometimes the patterns are +/- a week but the pattern is still close to the actual</a:t>
            </a:r>
            <a:endParaRPr/>
          </a:p>
          <a:p>
            <a:pPr indent="-342900" lvl="0" marL="457200" rtl="0" algn="l">
              <a:spcBef>
                <a:spcPts val="0"/>
              </a:spcBef>
              <a:spcAft>
                <a:spcPts val="0"/>
              </a:spcAft>
              <a:buSzPts val="1800"/>
              <a:buChar char="●"/>
            </a:pPr>
            <a:r>
              <a:rPr lang="en"/>
              <a:t>This can be adjusted for accordingly though in real life applications</a:t>
            </a:r>
            <a:endParaRPr/>
          </a:p>
          <a:p>
            <a:pPr indent="-342900" lvl="0" marL="457200" rtl="0" algn="l">
              <a:spcBef>
                <a:spcPts val="0"/>
              </a:spcBef>
              <a:spcAft>
                <a:spcPts val="0"/>
              </a:spcAft>
              <a:buSzPts val="1800"/>
              <a:buChar char="●"/>
            </a:pPr>
            <a:r>
              <a:rPr lang="en"/>
              <a:t>The following graphs are occasions that the pattern is still present but projected a little higher than actual</a:t>
            </a:r>
            <a:endParaRPr/>
          </a:p>
          <a:p>
            <a:pPr indent="-342900" lvl="0" marL="457200" rtl="0" algn="l">
              <a:spcBef>
                <a:spcPts val="0"/>
              </a:spcBef>
              <a:spcAft>
                <a:spcPts val="0"/>
              </a:spcAft>
              <a:buSzPts val="1800"/>
              <a:buChar char="●"/>
            </a:pPr>
            <a:r>
              <a:rPr lang="en"/>
              <a:t>There can be sometimes that the projected is smaller but the patterns holds, it did not occur in my final run through of the project though</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(PYPL)</a:t>
            </a:r>
            <a:endParaRPr/>
          </a:p>
        </p:txBody>
      </p:sp>
      <p:pic>
        <p:nvPicPr>
          <p:cNvPr id="330" name="Google Shape;330;p56"/>
          <p:cNvPicPr preferRelativeResize="0"/>
          <p:nvPr/>
        </p:nvPicPr>
        <p:blipFill rotWithShape="1">
          <a:blip r:embed="rId3">
            <a:alphaModFix/>
          </a:blip>
          <a:srcRect b="465" l="0" r="0" t="455"/>
          <a:stretch/>
        </p:blipFill>
        <p:spPr>
          <a:xfrm>
            <a:off x="699600" y="1081000"/>
            <a:ext cx="7744800" cy="38209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(TMUS)</a:t>
            </a:r>
            <a:endParaRPr/>
          </a:p>
        </p:txBody>
      </p:sp>
      <p:pic>
        <p:nvPicPr>
          <p:cNvPr id="336" name="Google Shape;336;p57"/>
          <p:cNvPicPr preferRelativeResize="0"/>
          <p:nvPr/>
        </p:nvPicPr>
        <p:blipFill rotWithShape="1">
          <a:blip r:embed="rId3">
            <a:alphaModFix/>
          </a:blip>
          <a:srcRect b="0" l="426" r="426" t="0"/>
          <a:stretch/>
        </p:blipFill>
        <p:spPr>
          <a:xfrm>
            <a:off x="699600" y="1081000"/>
            <a:ext cx="7744795" cy="3820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Comments</a:t>
            </a:r>
            <a:endParaRPr/>
          </a:p>
        </p:txBody>
      </p:sp>
      <p:sp>
        <p:nvSpPr>
          <p:cNvPr id="342" name="Google Shape;342;p58"/>
          <p:cNvSpPr txBox="1"/>
          <p:nvPr>
            <p:ph idx="1" type="body"/>
          </p:nvPr>
        </p:nvSpPr>
        <p:spPr>
          <a:xfrm>
            <a:off x="311700" y="1152475"/>
            <a:ext cx="85206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LSTM is not perfect, but it is better at predictions than any machine learning so far in the field of finance investments and seriously be </a:t>
            </a:r>
            <a:r>
              <a:rPr lang="en" sz="2000"/>
              <a:t>considered when companies are choosing what methods they are going to use in investment research.</a:t>
            </a:r>
            <a:r>
              <a:rPr lang="en" sz="2000"/>
              <a:t> </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Long Short Term Memory (LSTM)</a:t>
            </a:r>
            <a:r>
              <a:rPr lang="en"/>
              <a:t>?</a:t>
            </a:r>
            <a:endParaRPr/>
          </a:p>
        </p:txBody>
      </p:sp>
      <p:sp>
        <p:nvSpPr>
          <p:cNvPr id="85" name="Google Shape;85;p17"/>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LSTM is a specific type of RNN</a:t>
            </a:r>
            <a:endParaRPr/>
          </a:p>
          <a:p>
            <a:pPr indent="-342900" lvl="0" marL="457200" rtl="0" algn="l">
              <a:spcBef>
                <a:spcPts val="0"/>
              </a:spcBef>
              <a:spcAft>
                <a:spcPts val="0"/>
              </a:spcAft>
              <a:buSzPts val="1800"/>
              <a:buChar char="●"/>
            </a:pPr>
            <a:r>
              <a:rPr lang="en"/>
              <a:t>Using </a:t>
            </a:r>
            <a:r>
              <a:rPr lang="en"/>
              <a:t>backpropagation with RNNs did not work great as RNN tries to track order dependencies, so sometimes when the values were backpropagation, the values would turn to zero or infinity.</a:t>
            </a:r>
            <a:endParaRPr/>
          </a:p>
          <a:p>
            <a:pPr indent="-342900" lvl="0" marL="457200" rtl="0" algn="l">
              <a:spcBef>
                <a:spcPts val="0"/>
              </a:spcBef>
              <a:spcAft>
                <a:spcPts val="0"/>
              </a:spcAft>
              <a:buSzPts val="1800"/>
              <a:buChar char="●"/>
            </a:pPr>
            <a:r>
              <a:rPr lang="en"/>
              <a:t>LSTM was originally theorized and proposed around 1995-1997</a:t>
            </a:r>
            <a:endParaRPr/>
          </a:p>
          <a:p>
            <a:pPr indent="-342900" lvl="0" marL="457200" rtl="0" algn="l">
              <a:spcBef>
                <a:spcPts val="0"/>
              </a:spcBef>
              <a:spcAft>
                <a:spcPts val="0"/>
              </a:spcAft>
              <a:buSzPts val="1800"/>
              <a:buChar char="●"/>
            </a:pPr>
            <a:r>
              <a:rPr lang="en"/>
              <a:t>Over the next 10 years it grew and developed on paper but the computing power was not there yet.</a:t>
            </a:r>
            <a:endParaRPr/>
          </a:p>
          <a:p>
            <a:pPr indent="-342900" lvl="0" marL="457200" rtl="0" algn="l">
              <a:spcBef>
                <a:spcPts val="0"/>
              </a:spcBef>
              <a:spcAft>
                <a:spcPts val="0"/>
              </a:spcAft>
              <a:buSzPts val="1800"/>
              <a:buChar char="●"/>
            </a:pPr>
            <a:r>
              <a:rPr lang="en"/>
              <a:t>In 2009 an LSTM model won a contest in classifying handwriting, finally proving it to be a competitive model</a:t>
            </a:r>
            <a:endParaRPr/>
          </a:p>
          <a:p>
            <a:pPr indent="-342900" lvl="0" marL="457200" rtl="0" algn="l">
              <a:spcBef>
                <a:spcPts val="0"/>
              </a:spcBef>
              <a:spcAft>
                <a:spcPts val="0"/>
              </a:spcAft>
              <a:buSzPts val="1800"/>
              <a:buChar char="●"/>
            </a:pPr>
            <a:r>
              <a:rPr lang="en"/>
              <a:t>LSTM is now used in Google Voice, Google Allo (translator), Apple Siri, and Amazon Alexa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Long Short Term Memory (LSTM)?</a:t>
            </a:r>
            <a:endParaRPr/>
          </a:p>
        </p:txBody>
      </p:sp>
      <p:sp>
        <p:nvSpPr>
          <p:cNvPr id="91" name="Google Shape;91;p18"/>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basic LSTM has 3 g</a:t>
            </a:r>
            <a:r>
              <a:rPr lang="en"/>
              <a:t>ates: an </a:t>
            </a:r>
            <a:r>
              <a:rPr b="1" lang="en"/>
              <a:t>input gate</a:t>
            </a:r>
            <a:r>
              <a:rPr lang="en"/>
              <a:t>, a </a:t>
            </a:r>
            <a:r>
              <a:rPr b="1" lang="en"/>
              <a:t>forgot gate,</a:t>
            </a:r>
            <a:r>
              <a:rPr lang="en"/>
              <a:t> and an</a:t>
            </a:r>
            <a:r>
              <a:rPr b="1" lang="en"/>
              <a:t> output gate</a:t>
            </a:r>
            <a:endParaRPr/>
          </a:p>
          <a:p>
            <a:pPr indent="-342900" lvl="0" marL="457200" rtl="0" algn="l">
              <a:spcBef>
                <a:spcPts val="0"/>
              </a:spcBef>
              <a:spcAft>
                <a:spcPts val="0"/>
              </a:spcAft>
              <a:buSzPts val="1800"/>
              <a:buChar char="●"/>
            </a:pPr>
            <a:r>
              <a:rPr lang="en"/>
              <a:t>The </a:t>
            </a:r>
            <a:r>
              <a:rPr b="1" lang="en"/>
              <a:t>input gate</a:t>
            </a:r>
            <a:r>
              <a:rPr lang="en"/>
              <a:t> controls the new value going in</a:t>
            </a:r>
            <a:endParaRPr/>
          </a:p>
          <a:p>
            <a:pPr indent="-342900" lvl="0" marL="457200" rtl="0" algn="l">
              <a:spcBef>
                <a:spcPts val="0"/>
              </a:spcBef>
              <a:spcAft>
                <a:spcPts val="0"/>
              </a:spcAft>
              <a:buSzPts val="1800"/>
              <a:buChar char="●"/>
            </a:pPr>
            <a:r>
              <a:rPr lang="en"/>
              <a:t>The </a:t>
            </a:r>
            <a:r>
              <a:rPr b="1" lang="en"/>
              <a:t>forgot gate </a:t>
            </a:r>
            <a:r>
              <a:rPr lang="en"/>
              <a:t>controls the value being retained</a:t>
            </a:r>
            <a:endParaRPr/>
          </a:p>
          <a:p>
            <a:pPr indent="-342900" lvl="0" marL="457200" rtl="0" algn="l">
              <a:spcBef>
                <a:spcPts val="0"/>
              </a:spcBef>
              <a:spcAft>
                <a:spcPts val="0"/>
              </a:spcAft>
              <a:buSzPts val="1800"/>
              <a:buChar char="●"/>
            </a:pPr>
            <a:r>
              <a:rPr lang="en"/>
              <a:t>The </a:t>
            </a:r>
            <a:r>
              <a:rPr b="1" lang="en"/>
              <a:t>output gate</a:t>
            </a:r>
            <a:r>
              <a:rPr lang="en"/>
              <a:t> controls the value being used in the output activation</a:t>
            </a:r>
            <a:endParaRPr/>
          </a:p>
          <a:p>
            <a:pPr indent="-342900" lvl="0" marL="457200" rtl="0" algn="l">
              <a:spcBef>
                <a:spcPts val="0"/>
              </a:spcBef>
              <a:spcAft>
                <a:spcPts val="0"/>
              </a:spcAft>
              <a:buSzPts val="1800"/>
              <a:buChar char="●"/>
            </a:pPr>
            <a:r>
              <a:rPr lang="en"/>
              <a:t>The connections between the gates are weights that can be changed during </a:t>
            </a:r>
            <a:r>
              <a:rPr lang="en"/>
              <a:t>training</a:t>
            </a:r>
            <a:endParaRPr/>
          </a:p>
          <a:p>
            <a:pPr indent="-342900" lvl="0" marL="457200" rtl="0" algn="l">
              <a:spcBef>
                <a:spcPts val="0"/>
              </a:spcBef>
              <a:spcAft>
                <a:spcPts val="0"/>
              </a:spcAft>
              <a:buSzPts val="1800"/>
              <a:buChar char="●"/>
            </a:pPr>
            <a:r>
              <a:rPr lang="en"/>
              <a:t>The following diagram is a basic LSTM Node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2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Long Short Term Memory (LSTM)?</a:t>
            </a:r>
            <a:endParaRPr/>
          </a:p>
        </p:txBody>
      </p:sp>
      <p:pic>
        <p:nvPicPr>
          <p:cNvPr id="97" name="Google Shape;97;p19"/>
          <p:cNvPicPr preferRelativeResize="0"/>
          <p:nvPr/>
        </p:nvPicPr>
        <p:blipFill>
          <a:blip r:embed="rId3">
            <a:alphaModFix/>
          </a:blip>
          <a:stretch>
            <a:fillRect/>
          </a:stretch>
        </p:blipFill>
        <p:spPr>
          <a:xfrm>
            <a:off x="2270350" y="911975"/>
            <a:ext cx="4603299" cy="4085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LSTM the Future</a:t>
            </a:r>
            <a:r>
              <a:rPr lang="en"/>
              <a:t>?</a:t>
            </a:r>
            <a:endParaRPr/>
          </a:p>
        </p:txBody>
      </p:sp>
      <p:sp>
        <p:nvSpPr>
          <p:cNvPr id="103" name="Google Shape;103;p20"/>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are many methods that financial firms have used in their trading practices</a:t>
            </a:r>
            <a:endParaRPr/>
          </a:p>
          <a:p>
            <a:pPr indent="-342900" lvl="0" marL="457200" rtl="0" algn="l">
              <a:spcBef>
                <a:spcPts val="0"/>
              </a:spcBef>
              <a:spcAft>
                <a:spcPts val="0"/>
              </a:spcAft>
              <a:buSzPts val="1800"/>
              <a:buChar char="●"/>
            </a:pPr>
            <a:r>
              <a:rPr lang="en"/>
              <a:t>Some still use old calculated values such as volume weighted average or moving average etc.</a:t>
            </a:r>
            <a:endParaRPr/>
          </a:p>
          <a:p>
            <a:pPr indent="-342900" lvl="0" marL="457200" rtl="0" algn="l">
              <a:spcBef>
                <a:spcPts val="0"/>
              </a:spcBef>
              <a:spcAft>
                <a:spcPts val="0"/>
              </a:spcAft>
              <a:buSzPts val="1800"/>
              <a:buChar char="●"/>
            </a:pPr>
            <a:r>
              <a:rPr lang="en"/>
              <a:t>Some companies have moved toward new </a:t>
            </a:r>
            <a:r>
              <a:rPr lang="en"/>
              <a:t>machine learning for </a:t>
            </a:r>
            <a:r>
              <a:rPr lang="en"/>
              <a:t>time series analysis including investment companies</a:t>
            </a:r>
            <a:endParaRPr/>
          </a:p>
          <a:p>
            <a:pPr indent="-342900" lvl="0" marL="457200" rtl="0" algn="l">
              <a:spcBef>
                <a:spcPts val="0"/>
              </a:spcBef>
              <a:spcAft>
                <a:spcPts val="0"/>
              </a:spcAft>
              <a:buSzPts val="1800"/>
              <a:buChar char="●"/>
            </a:pPr>
            <a:r>
              <a:rPr lang="en"/>
              <a:t>ARIMA, Prophet, and in-house custom analytics are the most popular</a:t>
            </a:r>
            <a:endParaRPr/>
          </a:p>
          <a:p>
            <a:pPr indent="-342900" lvl="0" marL="457200" rtl="0" algn="l">
              <a:spcBef>
                <a:spcPts val="0"/>
              </a:spcBef>
              <a:spcAft>
                <a:spcPts val="0"/>
              </a:spcAft>
              <a:buSzPts val="1800"/>
              <a:buChar char="●"/>
            </a:pPr>
            <a:r>
              <a:rPr lang="en"/>
              <a:t>The following slides show time series </a:t>
            </a:r>
            <a:r>
              <a:rPr lang="en"/>
              <a:t>analytics</a:t>
            </a:r>
            <a:r>
              <a:rPr lang="en"/>
              <a:t> on sample stock market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Volume Weighted Average (VWAP)</a:t>
            </a:r>
            <a:endParaRPr/>
          </a:p>
        </p:txBody>
      </p:sp>
      <p:sp>
        <p:nvSpPr>
          <p:cNvPr id="109" name="Google Shape;109;p21"/>
          <p:cNvSpPr txBox="1"/>
          <p:nvPr>
            <p:ph idx="1" type="body"/>
          </p:nvPr>
        </p:nvSpPr>
        <p:spPr>
          <a:xfrm>
            <a:off x="311700" y="1152475"/>
            <a:ext cx="8520600" cy="362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VWAP is one of the most popular calculated </a:t>
            </a:r>
            <a:r>
              <a:rPr lang="en"/>
              <a:t>measures</a:t>
            </a:r>
            <a:r>
              <a:rPr lang="en"/>
              <a:t> that is used for trading</a:t>
            </a:r>
            <a:endParaRPr/>
          </a:p>
          <a:p>
            <a:pPr indent="-342900" lvl="0" marL="457200" rtl="0" algn="l">
              <a:spcBef>
                <a:spcPts val="0"/>
              </a:spcBef>
              <a:spcAft>
                <a:spcPts val="0"/>
              </a:spcAft>
              <a:buSzPts val="1800"/>
              <a:buChar char="●"/>
            </a:pPr>
            <a:r>
              <a:rPr lang="en"/>
              <a:t>It is the weighted average of trades taking into account trade volume (number of shares traded)</a:t>
            </a:r>
            <a:endParaRPr/>
          </a:p>
          <a:p>
            <a:pPr indent="-342900" lvl="0" marL="457200" rtl="0" algn="l">
              <a:spcBef>
                <a:spcPts val="0"/>
              </a:spcBef>
              <a:spcAft>
                <a:spcPts val="0"/>
              </a:spcAft>
              <a:buSzPts val="1800"/>
              <a:buChar char="●"/>
            </a:pPr>
            <a:r>
              <a:rPr lang="en"/>
              <a:t>If a stock is acting </a:t>
            </a:r>
            <a:r>
              <a:rPr lang="en"/>
              <a:t>normally</a:t>
            </a:r>
            <a:r>
              <a:rPr lang="en"/>
              <a:t> traders will trade under two conditions:</a:t>
            </a:r>
            <a:endParaRPr/>
          </a:p>
          <a:p>
            <a:pPr indent="-317500" lvl="1" marL="914400" rtl="0" algn="l">
              <a:spcBef>
                <a:spcPts val="0"/>
              </a:spcBef>
              <a:spcAft>
                <a:spcPts val="0"/>
              </a:spcAft>
              <a:buSzPts val="1400"/>
              <a:buChar char="○"/>
            </a:pPr>
            <a:r>
              <a:rPr lang="en" sz="1500"/>
              <a:t>I</a:t>
            </a:r>
            <a:r>
              <a:rPr lang="en" sz="1500"/>
              <a:t>f price is under VWAP and increasing (toward VWAP) it is considered a buy.</a:t>
            </a:r>
            <a:endParaRPr sz="1500"/>
          </a:p>
          <a:p>
            <a:pPr indent="-323850" lvl="1" marL="914400" rtl="0" algn="l">
              <a:spcBef>
                <a:spcPts val="0"/>
              </a:spcBef>
              <a:spcAft>
                <a:spcPts val="0"/>
              </a:spcAft>
              <a:buSzPts val="1500"/>
              <a:buChar char="○"/>
            </a:pPr>
            <a:r>
              <a:rPr lang="en" sz="1500"/>
              <a:t>If price is above VWAP and </a:t>
            </a:r>
            <a:r>
              <a:rPr lang="en" sz="1500"/>
              <a:t>decreasing</a:t>
            </a:r>
            <a:r>
              <a:rPr lang="en" sz="1500"/>
              <a:t> (toward VWAP) it is considered a sell.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